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4" r:id="rId4"/>
    <p:sldId id="265" r:id="rId5"/>
    <p:sldId id="266" r:id="rId6"/>
    <p:sldId id="263" r:id="rId7"/>
    <p:sldId id="262" r:id="rId8"/>
    <p:sldId id="257" r:id="rId9"/>
    <p:sldId id="258" r:id="rId10"/>
    <p:sldId id="259" r:id="rId11"/>
    <p:sldId id="261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738BE-0D0F-4D7F-9FA5-BC6813C0E99D}" v="47" dt="2023-09-03T21:39:14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7"/>
    <p:restoredTop sz="72771"/>
  </p:normalViewPr>
  <p:slideViewPr>
    <p:cSldViewPr snapToGrid="0">
      <p:cViewPr varScale="1">
        <p:scale>
          <a:sx n="67" d="100"/>
          <a:sy n="67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FAC6C-32FE-FD4C-B995-C4867071A076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DD3F5-583D-4748-A29D-4E5C6A34DC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00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374151"/>
                </a:solidFill>
                <a:effectLst/>
                <a:latin typeface="Söhne"/>
              </a:rPr>
              <a:t>handler om å skape et læringsmiljø der alle elever, uavhengig av bakgrunn, evner eller utfordringer, har like muligheter til å delta, lære og trives og nå sitt fulle potensialet. Handler ikke bare om å ha tilgang på felleskapet, men at man skal kjenne at felleskapet er avhengig av også deg. </a:t>
            </a:r>
          </a:p>
          <a:p>
            <a:endParaRPr lang="nb-NO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nb-NO" b="1" i="0" dirty="0">
                <a:solidFill>
                  <a:srgbClr val="374151"/>
                </a:solidFill>
                <a:effectLst/>
                <a:latin typeface="Söhne"/>
              </a:rPr>
              <a:t>Differensiert undervisning:</a:t>
            </a:r>
            <a:r>
              <a:rPr lang="nb-NO" b="0" i="0" dirty="0">
                <a:solidFill>
                  <a:srgbClr val="374151"/>
                </a:solidFill>
                <a:effectLst/>
                <a:latin typeface="Söhne"/>
              </a:rPr>
              <a:t> Sikre at undervisningen er tilpasset ulike behov og læringsstiler. Dette kan inkludere ekstra støttetjenester for elever som trenger det og utfordrende oppgaver for de som er mer avanserte.</a:t>
            </a:r>
          </a:p>
          <a:p>
            <a:pPr algn="l">
              <a:buFont typeface="+mj-lt"/>
              <a:buAutoNum type="arabicPeriod"/>
            </a:pPr>
            <a:r>
              <a:rPr lang="nb-NO" b="1" i="0" dirty="0">
                <a:solidFill>
                  <a:srgbClr val="374151"/>
                </a:solidFill>
                <a:effectLst/>
                <a:latin typeface="Söhne"/>
              </a:rPr>
              <a:t>Tilgjengelighet:</a:t>
            </a:r>
            <a:r>
              <a:rPr lang="nb-NO" b="0" i="0" dirty="0">
                <a:solidFill>
                  <a:srgbClr val="374151"/>
                </a:solidFill>
                <a:effectLst/>
                <a:latin typeface="Söhne"/>
              </a:rPr>
              <a:t> Sørge for at skolebygninger, klasserom, og læringsressurser er tilgjengelige for alle elever, inkludert de med funksjonshemminger.</a:t>
            </a:r>
          </a:p>
          <a:p>
            <a:pPr algn="l">
              <a:buFont typeface="+mj-lt"/>
              <a:buAutoNum type="arabicPeriod"/>
            </a:pPr>
            <a:r>
              <a:rPr lang="nb-NO" b="1" i="0" dirty="0">
                <a:solidFill>
                  <a:srgbClr val="374151"/>
                </a:solidFill>
                <a:effectLst/>
                <a:latin typeface="Söhne"/>
              </a:rPr>
              <a:t>Støttetjenester:</a:t>
            </a:r>
            <a:r>
              <a:rPr lang="nb-NO" b="0" i="0" dirty="0">
                <a:solidFill>
                  <a:srgbClr val="374151"/>
                </a:solidFill>
                <a:effectLst/>
                <a:latin typeface="Söhne"/>
              </a:rPr>
              <a:t> Tilby støttepersonell som spesialpedagoger, rådgivere og tolker for å hjelpe elever som trenger ekstra assistanse.</a:t>
            </a:r>
          </a:p>
          <a:p>
            <a:pPr algn="l">
              <a:buFont typeface="+mj-lt"/>
              <a:buAutoNum type="arabicPeriod"/>
            </a:pPr>
            <a:r>
              <a:rPr lang="nb-NO" b="1" i="0" dirty="0" err="1">
                <a:solidFill>
                  <a:srgbClr val="374151"/>
                </a:solidFill>
                <a:effectLst/>
                <a:latin typeface="Söhne"/>
              </a:rPr>
              <a:t>Mangfoldskompetanse</a:t>
            </a:r>
            <a:r>
              <a:rPr lang="nb-NO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nb-NO" b="0" i="0" dirty="0">
                <a:solidFill>
                  <a:srgbClr val="374151"/>
                </a:solidFill>
                <a:effectLst/>
                <a:latin typeface="Söhne"/>
              </a:rPr>
              <a:t> Opplæring av lærere og ansatte i kultursensitivitet og evnen til å arbeide med elever fra ulike kulturelle bakgrunner.</a:t>
            </a:r>
          </a:p>
          <a:p>
            <a:pPr algn="l">
              <a:buFont typeface="+mj-lt"/>
              <a:buAutoNum type="arabicPeriod"/>
            </a:pPr>
            <a:r>
              <a:rPr lang="nb-NO" b="1" i="0" dirty="0">
                <a:solidFill>
                  <a:srgbClr val="374151"/>
                </a:solidFill>
                <a:effectLst/>
                <a:latin typeface="Söhne"/>
              </a:rPr>
              <a:t>Samarbeid og deltakelse:</a:t>
            </a:r>
            <a:r>
              <a:rPr lang="nb-NO" b="0" i="0" dirty="0">
                <a:solidFill>
                  <a:srgbClr val="374151"/>
                </a:solidFill>
                <a:effectLst/>
                <a:latin typeface="Söhne"/>
              </a:rPr>
              <a:t> Oppfordre til samarbeid mellom elever, foreldre, lærere og samfunnet for å skape et støttende nettverk rundt elevene.</a:t>
            </a:r>
          </a:p>
          <a:p>
            <a:pPr algn="l">
              <a:buFont typeface="+mj-lt"/>
              <a:buAutoNum type="arabicPeriod"/>
            </a:pPr>
            <a:r>
              <a:rPr lang="nb-NO" b="1" i="0" dirty="0">
                <a:solidFill>
                  <a:srgbClr val="374151"/>
                </a:solidFill>
                <a:effectLst/>
                <a:latin typeface="Söhne"/>
              </a:rPr>
              <a:t>Evaluering og tilbakemelding:</a:t>
            </a:r>
            <a:r>
              <a:rPr lang="nb-NO" b="0" i="0" dirty="0">
                <a:solidFill>
                  <a:srgbClr val="374151"/>
                </a:solidFill>
                <a:effectLst/>
                <a:latin typeface="Söhne"/>
              </a:rPr>
              <a:t> Implementere en kontinuerlig prosess for å overvåke og evaluere effektiviteten av inkluderende tiltak, og justere dem etter behov.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D3F5-583D-4748-A29D-4E5C6A34DC2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09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D60584-B116-9A1C-293B-955197BF8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F05DABD-C03B-CE2F-A8DC-B3DC7E14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00E922-27E9-1FF1-8637-096A9E71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F2AAA1-9FDA-15E2-60C1-0AAF7D82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F1EF8B-7479-7B67-E7B6-06D7AB02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19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645CE9-CF1A-81AF-5BD0-F58C82BE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B9697A6-B6EF-370C-752C-93D243F33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948B87-49A1-9DA1-1FA8-3E26D900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C1382C-AF61-A794-445A-7B7CD96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B54E95-5C2A-0005-4F7C-07FA2D22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196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AFD63D7-AD9D-221B-A744-B4F6E86AB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7C96E64-F955-8DDF-E1F0-B4EDD65AD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016033-5F78-AE87-CF2F-152FD06F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EC0503-D4AE-3EB4-5553-54C8441E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B13D26-3846-BDEA-A755-A9F9EE78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6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993341-4959-9F03-26A6-473745A7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1E1F80-9B35-0F83-A974-986BE3199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0CD8A0-235F-BFD6-1DEB-A1DE0B14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4BF34E-60BC-9153-DB8C-40A1FD8D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5BFB4D-2998-D228-454B-D25333C8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72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88FBC-F896-3A71-D7EC-81F50CF6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C0A331-6FC8-798B-F32D-FE75DE0D2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191AC6-A1FE-F7F8-1F0A-9DCD70DB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E3E0F4-1EE4-4BAD-9392-88EAF2C2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3B6F86-0A05-B89D-5B06-60D901AA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90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94408B-1F71-04CE-9ECD-0F49CB21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B9821E-5430-4083-803A-BEFE71F82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EECA425-A381-4994-C2DA-2A589720A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8CDD37-E27C-BE63-84DD-73A876D3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7BD2CE-B8F7-0DCB-06E7-0E93C416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59058BB-8EB4-997B-961B-E274F102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1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377153-77E2-2D56-6F7D-F6531BD7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91E6E0-E1C1-49A6-F335-19C70CC3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027A1F-9C6D-25A0-CD6B-FE61F904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889E1C4-0A8F-8202-3860-A6374368F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6DDAF21-EC0A-3270-C990-B600AC446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284A6C6-98DE-6912-3DB3-4B0D44CE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1C4771B-1013-0478-993B-BE01DCB2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1AEBC70-0A2C-7FCA-C21F-5190ED62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861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49FE1-A902-F60D-7DEA-19B1BFA5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BF39410-53D2-F218-CCE5-3C9300BC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A68CC11-6C52-9F9F-F027-D1370805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852289-E0E8-F7FC-BE23-D433C417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25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1B1D54F-C7EF-1B26-7352-50040F32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99C389A-43A6-69B1-729A-7D14DFB7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3C748F-4E89-EA1E-1B05-30FDE348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81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BE789C-4316-BA1A-A829-A0AA2864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1569FD-1411-B263-8A42-0437B87C1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F37CAA9-C07E-8CB2-4C03-2410E2B44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379DBD-FBB0-5FE6-9A2F-5D2E29A0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C5FE8F-71D3-5B07-B227-B6DE728C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94CCEE-BB09-6BFE-E2B0-EAB5B7EC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03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8550A0-835F-AD23-974C-84C6376B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058C62-C9E0-045C-50B6-F954FD577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63426C-179B-A2D6-7B10-38C1A0D6C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6271018-43BB-C39C-98AD-4897DF9E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C357E0-D586-1AB1-BFED-AD2912F4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37836A-D77D-B19C-7A1E-216BCA4C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59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CCE1497-21F0-4231-49CD-C845A26C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2AAE73-45A2-726A-B4C7-A8B295D39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492116-27C4-52D6-4EF2-6BBF237E6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A1FA-3FA4-254E-A1C2-4F6D8CB0E5FF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36D8F0-6251-7405-AECF-0CC42534B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C9108-F47E-A5A0-A003-85F15D1D0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59FF4-0C51-A547-AEF6-37DD883871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09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4901C-3E72-2068-7C08-B1804D7C5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9270" y="660400"/>
            <a:ext cx="5486400" cy="3593547"/>
          </a:xfrm>
        </p:spPr>
        <p:txBody>
          <a:bodyPr>
            <a:normAutofit/>
          </a:bodyPr>
          <a:lstStyle/>
          <a:p>
            <a:r>
              <a:rPr lang="nb-NO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Hvordan lede utviklingsarbeid der alle inkluderes?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4987367-EA7E-7C4D-5BCB-4CB8238DD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06017"/>
            <a:ext cx="3843130" cy="1655762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Mari-Ana Jones </a:t>
            </a:r>
          </a:p>
          <a:p>
            <a:pPr algn="l"/>
            <a:r>
              <a:rPr lang="nb-NO" sz="3600" dirty="0"/>
              <a:t>Cecilie </a:t>
            </a:r>
            <a:r>
              <a:rPr lang="nb-NO" sz="3600" dirty="0" err="1"/>
              <a:t>Skaalvik</a:t>
            </a:r>
            <a:endParaRPr lang="nb-NO" sz="3600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24CAB11-0EF7-C441-7052-45DB7479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33" y="-24616"/>
            <a:ext cx="6906567" cy="69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1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38CC99-9570-ACDC-E11E-CDC3AE3D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Gruppeoppgaver (8 min pr. oppgave)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B4B34B-F45F-92F8-4155-B026AC12C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Hvordan vet du hvilken inkluderingspraksis skolen din har?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Hvilke organisatoriske grep gjør du som leder for at alle ansatte inkluderes i utviklingsarbeid?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Hvordan jobber du som leder for å fremme de verdiene som ligger til grunn for inkludering (ansatte, elever, foreldre, eksterne samarbeidspartnere)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Hvilke grep gjør du for å bygge opp nødvendig fagkompetanse innen inkluderingsbegrepet hos dine ansatte?</a:t>
            </a:r>
          </a:p>
        </p:txBody>
      </p:sp>
    </p:spTree>
    <p:extLst>
      <p:ext uri="{BB962C8B-B14F-4D97-AF65-F5344CB8AC3E}">
        <p14:creationId xmlns:p14="http://schemas.microsoft.com/office/powerpoint/2010/main" val="82494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Knowledge Sharing At Work and 5 Ways To Encourage It">
            <a:extLst>
              <a:ext uri="{FF2B5EF4-FFF2-40B4-BE49-F238E27FC236}">
                <a16:creationId xmlns:a16="http://schemas.microsoft.com/office/drawing/2014/main" id="{928D819E-E59E-BE6F-7D99-F19235C0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229" y="0"/>
            <a:ext cx="13551432" cy="70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B9307E3-9DDD-2183-5405-C57C6AB2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53" y="500062"/>
            <a:ext cx="12118675" cy="1325563"/>
          </a:xfrm>
        </p:spPr>
        <p:txBody>
          <a:bodyPr>
            <a:noAutofit/>
          </a:bodyPr>
          <a:lstStyle/>
          <a:p>
            <a:r>
              <a:rPr lang="nb-NO" sz="7200" b="1" dirty="0"/>
              <a:t>Deling skole -og kommunevis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231F13-7B6D-8A07-6E60-107BE66A0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30 min</a:t>
            </a:r>
          </a:p>
          <a:p>
            <a:endParaRPr lang="nb-NO" dirty="0"/>
          </a:p>
          <a:p>
            <a:r>
              <a:rPr lang="nb-NO" dirty="0"/>
              <a:t>Hva har du hørt?</a:t>
            </a:r>
          </a:p>
          <a:p>
            <a:r>
              <a:rPr lang="nb-NO" dirty="0"/>
              <a:t>Hvilken betydning har det for deres arbeid fremover?</a:t>
            </a:r>
          </a:p>
          <a:p>
            <a:r>
              <a:rPr lang="nb-NO" dirty="0"/>
              <a:t>Hva er det første grepet du vil ta når du kommer tilbake til din enhet?</a:t>
            </a:r>
          </a:p>
        </p:txBody>
      </p:sp>
    </p:spTree>
    <p:extLst>
      <p:ext uri="{BB962C8B-B14F-4D97-AF65-F5344CB8AC3E}">
        <p14:creationId xmlns:p14="http://schemas.microsoft.com/office/powerpoint/2010/main" val="3567502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10BD9F-6F1F-B0D9-82CB-535AE439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15" y="510539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Inkludering handler om at vi henger opp flagg fra alle skolen nasjonaliteter</a:t>
            </a:r>
          </a:p>
          <a:p>
            <a:r>
              <a:rPr lang="nb-NO" dirty="0"/>
              <a:t>Inkludering handler om at alle elever mottar undervisning i felleskap</a:t>
            </a:r>
          </a:p>
          <a:p>
            <a:r>
              <a:rPr lang="nb-NO" dirty="0"/>
              <a:t>Inkludering handler om at alle får mulighet til å uttale seg om arbeidet med utviklingsprosjektet</a:t>
            </a:r>
          </a:p>
          <a:p>
            <a:r>
              <a:rPr lang="nb-NO" dirty="0"/>
              <a:t>Inkludering handler om at alle får samme informasjon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9D2BCC49-AEE6-1AB9-9790-62809EB8770A}"/>
              </a:ext>
            </a:extLst>
          </p:cNvPr>
          <p:cNvGrpSpPr/>
          <p:nvPr/>
        </p:nvGrpSpPr>
        <p:grpSpPr>
          <a:xfrm>
            <a:off x="-126453" y="0"/>
            <a:ext cx="12192000" cy="24787826"/>
            <a:chOff x="-21021" y="27098"/>
            <a:chExt cx="12192000" cy="24787826"/>
          </a:xfrm>
        </p:grpSpPr>
        <p:pic>
          <p:nvPicPr>
            <p:cNvPr id="4" name="Picture 2" descr="Image">
              <a:extLst>
                <a:ext uri="{FF2B5EF4-FFF2-40B4-BE49-F238E27FC236}">
                  <a16:creationId xmlns:a16="http://schemas.microsoft.com/office/drawing/2014/main" id="{674213C6-2F57-05BD-779B-1D9BD0EF7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" y="27098"/>
              <a:ext cx="12192000" cy="2478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vrundet rektangel 7">
              <a:extLst>
                <a:ext uri="{FF2B5EF4-FFF2-40B4-BE49-F238E27FC236}">
                  <a16:creationId xmlns:a16="http://schemas.microsoft.com/office/drawing/2014/main" id="{C360957E-C24E-DAA1-6B5A-E210F7E72577}"/>
                </a:ext>
              </a:extLst>
            </p:cNvPr>
            <p:cNvSpPr/>
            <p:nvPr/>
          </p:nvSpPr>
          <p:spPr>
            <a:xfrm>
              <a:off x="783021" y="771032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E9B987C-2D27-E53C-39F6-D5E07998E274}"/>
                </a:ext>
              </a:extLst>
            </p:cNvPr>
            <p:cNvSpPr/>
            <p:nvPr/>
          </p:nvSpPr>
          <p:spPr>
            <a:xfrm>
              <a:off x="1008992" y="1010471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1</a:t>
              </a:r>
            </a:p>
          </p:txBody>
        </p:sp>
        <p:sp>
          <p:nvSpPr>
            <p:cNvPr id="10" name="Avrundet rektangel 9">
              <a:extLst>
                <a:ext uri="{FF2B5EF4-FFF2-40B4-BE49-F238E27FC236}">
                  <a16:creationId xmlns:a16="http://schemas.microsoft.com/office/drawing/2014/main" id="{96B7585C-96E5-3D15-26D1-BE04B033FA6A}"/>
                </a:ext>
              </a:extLst>
            </p:cNvPr>
            <p:cNvSpPr/>
            <p:nvPr/>
          </p:nvSpPr>
          <p:spPr>
            <a:xfrm>
              <a:off x="762000" y="6830902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8393AF3-4547-C46B-9BE8-17142A649789}"/>
                </a:ext>
              </a:extLst>
            </p:cNvPr>
            <p:cNvSpPr/>
            <p:nvPr/>
          </p:nvSpPr>
          <p:spPr>
            <a:xfrm>
              <a:off x="1008991" y="6949418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2</a:t>
              </a:r>
            </a:p>
          </p:txBody>
        </p:sp>
        <p:sp>
          <p:nvSpPr>
            <p:cNvPr id="12" name="Avrundet rektangel 11">
              <a:extLst>
                <a:ext uri="{FF2B5EF4-FFF2-40B4-BE49-F238E27FC236}">
                  <a16:creationId xmlns:a16="http://schemas.microsoft.com/office/drawing/2014/main" id="{78981371-6BBE-299C-FB33-155737CAA7DF}"/>
                </a:ext>
              </a:extLst>
            </p:cNvPr>
            <p:cNvSpPr/>
            <p:nvPr/>
          </p:nvSpPr>
          <p:spPr>
            <a:xfrm>
              <a:off x="762000" y="12651333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9CA9F2E-DCBA-2DF7-4580-935F0E29C9FA}"/>
                </a:ext>
              </a:extLst>
            </p:cNvPr>
            <p:cNvSpPr/>
            <p:nvPr/>
          </p:nvSpPr>
          <p:spPr>
            <a:xfrm>
              <a:off x="1008990" y="12890772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3</a:t>
              </a:r>
            </a:p>
          </p:txBody>
        </p:sp>
        <p:sp>
          <p:nvSpPr>
            <p:cNvPr id="14" name="Avrundet rektangel 13">
              <a:extLst>
                <a:ext uri="{FF2B5EF4-FFF2-40B4-BE49-F238E27FC236}">
                  <a16:creationId xmlns:a16="http://schemas.microsoft.com/office/drawing/2014/main" id="{79B27FEA-E5BA-BA04-605D-CE0BAAEDA6B7}"/>
                </a:ext>
              </a:extLst>
            </p:cNvPr>
            <p:cNvSpPr/>
            <p:nvPr/>
          </p:nvSpPr>
          <p:spPr>
            <a:xfrm>
              <a:off x="783021" y="19362188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0B39405-DEDE-401A-654E-3155339E92B6}"/>
                </a:ext>
              </a:extLst>
            </p:cNvPr>
            <p:cNvSpPr/>
            <p:nvPr/>
          </p:nvSpPr>
          <p:spPr>
            <a:xfrm>
              <a:off x="1103580" y="19663293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4</a:t>
              </a:r>
            </a:p>
          </p:txBody>
        </p:sp>
      </p:grp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4AE3896A-DFFB-66C6-3DDF-8FE176DC838C}"/>
              </a:ext>
            </a:extLst>
          </p:cNvPr>
          <p:cNvSpPr txBox="1"/>
          <p:nvPr/>
        </p:nvSpPr>
        <p:spPr>
          <a:xfrm>
            <a:off x="1749969" y="2981739"/>
            <a:ext cx="98133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dirty="0"/>
              <a:t>Inkludering handler om at alle blir invitert til møter?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150730A-F635-3E94-8B62-7DD1B1678794}"/>
              </a:ext>
            </a:extLst>
          </p:cNvPr>
          <p:cNvSpPr txBox="1"/>
          <p:nvPr/>
        </p:nvSpPr>
        <p:spPr>
          <a:xfrm>
            <a:off x="2459651" y="7823245"/>
            <a:ext cx="89493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6600" dirty="0"/>
              <a:t>Inkludering handler om at vi henger opp flagg fra alle skolen nasjonaliteter?</a:t>
            </a:r>
          </a:p>
        </p:txBody>
      </p:sp>
    </p:spTree>
    <p:extLst>
      <p:ext uri="{BB962C8B-B14F-4D97-AF65-F5344CB8AC3E}">
        <p14:creationId xmlns:p14="http://schemas.microsoft.com/office/powerpoint/2010/main" val="2532347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10BD9F-6F1F-B0D9-82CB-535AE439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8365" y="775346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Inkludering handler om at alle blir invitert til møter</a:t>
            </a:r>
          </a:p>
          <a:p>
            <a:r>
              <a:rPr lang="nb-NO" dirty="0"/>
              <a:t>Inkludering handler om at vi henger opp flagg fra alle skolen nasjonaliteter</a:t>
            </a:r>
          </a:p>
          <a:p>
            <a:r>
              <a:rPr lang="nb-NO" dirty="0"/>
              <a:t>Inkludering handler om at alle elever mottar undervisning i felleskap</a:t>
            </a:r>
          </a:p>
          <a:p>
            <a:r>
              <a:rPr lang="nb-NO" dirty="0"/>
              <a:t>Inkludering handler om at alle får mulighet til å uttale seg om arbeidet med utviklingsprosjektet</a:t>
            </a:r>
          </a:p>
          <a:p>
            <a:r>
              <a:rPr lang="nb-NO" dirty="0"/>
              <a:t>Inkludering handler om at alle får samme informasjon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92BC608E-7CA6-EF40-3408-DCE2E10B4002}"/>
              </a:ext>
            </a:extLst>
          </p:cNvPr>
          <p:cNvSpPr txBox="1">
            <a:spLocks/>
          </p:cNvSpPr>
          <p:nvPr/>
        </p:nvSpPr>
        <p:spPr>
          <a:xfrm>
            <a:off x="13198365" y="4521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Inkluderings -og utviklings begrepet</a:t>
            </a:r>
            <a:endParaRPr lang="nb-NO" dirty="0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9D2BCC49-AEE6-1AB9-9790-62809EB8770A}"/>
              </a:ext>
            </a:extLst>
          </p:cNvPr>
          <p:cNvGrpSpPr/>
          <p:nvPr/>
        </p:nvGrpSpPr>
        <p:grpSpPr>
          <a:xfrm>
            <a:off x="0" y="-5535913"/>
            <a:ext cx="12192000" cy="24787826"/>
            <a:chOff x="-21021" y="27098"/>
            <a:chExt cx="12192000" cy="24787826"/>
          </a:xfrm>
        </p:grpSpPr>
        <p:pic>
          <p:nvPicPr>
            <p:cNvPr id="4" name="Picture 2" descr="Image">
              <a:extLst>
                <a:ext uri="{FF2B5EF4-FFF2-40B4-BE49-F238E27FC236}">
                  <a16:creationId xmlns:a16="http://schemas.microsoft.com/office/drawing/2014/main" id="{674213C6-2F57-05BD-779B-1D9BD0EF7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" y="27098"/>
              <a:ext cx="12192000" cy="2478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vrundet rektangel 7">
              <a:extLst>
                <a:ext uri="{FF2B5EF4-FFF2-40B4-BE49-F238E27FC236}">
                  <a16:creationId xmlns:a16="http://schemas.microsoft.com/office/drawing/2014/main" id="{C360957E-C24E-DAA1-6B5A-E210F7E72577}"/>
                </a:ext>
              </a:extLst>
            </p:cNvPr>
            <p:cNvSpPr/>
            <p:nvPr/>
          </p:nvSpPr>
          <p:spPr>
            <a:xfrm>
              <a:off x="783021" y="771032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E9B987C-2D27-E53C-39F6-D5E07998E274}"/>
                </a:ext>
              </a:extLst>
            </p:cNvPr>
            <p:cNvSpPr/>
            <p:nvPr/>
          </p:nvSpPr>
          <p:spPr>
            <a:xfrm>
              <a:off x="1008992" y="1010471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1</a:t>
              </a:r>
            </a:p>
          </p:txBody>
        </p:sp>
        <p:sp>
          <p:nvSpPr>
            <p:cNvPr id="10" name="Avrundet rektangel 9">
              <a:extLst>
                <a:ext uri="{FF2B5EF4-FFF2-40B4-BE49-F238E27FC236}">
                  <a16:creationId xmlns:a16="http://schemas.microsoft.com/office/drawing/2014/main" id="{96B7585C-96E5-3D15-26D1-BE04B033FA6A}"/>
                </a:ext>
              </a:extLst>
            </p:cNvPr>
            <p:cNvSpPr/>
            <p:nvPr/>
          </p:nvSpPr>
          <p:spPr>
            <a:xfrm>
              <a:off x="762000" y="6830902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8393AF3-4547-C46B-9BE8-17142A649789}"/>
                </a:ext>
              </a:extLst>
            </p:cNvPr>
            <p:cNvSpPr/>
            <p:nvPr/>
          </p:nvSpPr>
          <p:spPr>
            <a:xfrm>
              <a:off x="1008991" y="6949418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2</a:t>
              </a:r>
            </a:p>
          </p:txBody>
        </p:sp>
        <p:sp>
          <p:nvSpPr>
            <p:cNvPr id="12" name="Avrundet rektangel 11">
              <a:extLst>
                <a:ext uri="{FF2B5EF4-FFF2-40B4-BE49-F238E27FC236}">
                  <a16:creationId xmlns:a16="http://schemas.microsoft.com/office/drawing/2014/main" id="{78981371-6BBE-299C-FB33-155737CAA7DF}"/>
                </a:ext>
              </a:extLst>
            </p:cNvPr>
            <p:cNvSpPr/>
            <p:nvPr/>
          </p:nvSpPr>
          <p:spPr>
            <a:xfrm>
              <a:off x="762000" y="12651333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9CA9F2E-DCBA-2DF7-4580-935F0E29C9FA}"/>
                </a:ext>
              </a:extLst>
            </p:cNvPr>
            <p:cNvSpPr/>
            <p:nvPr/>
          </p:nvSpPr>
          <p:spPr>
            <a:xfrm>
              <a:off x="1008990" y="12890772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3</a:t>
              </a:r>
            </a:p>
          </p:txBody>
        </p:sp>
        <p:sp>
          <p:nvSpPr>
            <p:cNvPr id="14" name="Avrundet rektangel 13">
              <a:extLst>
                <a:ext uri="{FF2B5EF4-FFF2-40B4-BE49-F238E27FC236}">
                  <a16:creationId xmlns:a16="http://schemas.microsoft.com/office/drawing/2014/main" id="{79B27FEA-E5BA-BA04-605D-CE0BAAEDA6B7}"/>
                </a:ext>
              </a:extLst>
            </p:cNvPr>
            <p:cNvSpPr/>
            <p:nvPr/>
          </p:nvSpPr>
          <p:spPr>
            <a:xfrm>
              <a:off x="783021" y="19362188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0B39405-DEDE-401A-654E-3155339E92B6}"/>
                </a:ext>
              </a:extLst>
            </p:cNvPr>
            <p:cNvSpPr/>
            <p:nvPr/>
          </p:nvSpPr>
          <p:spPr>
            <a:xfrm>
              <a:off x="1103580" y="19663293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4</a:t>
              </a:r>
            </a:p>
          </p:txBody>
        </p:sp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65FAF45-F165-E293-34D0-C1B35EEE3CA4}"/>
              </a:ext>
            </a:extLst>
          </p:cNvPr>
          <p:cNvSpPr txBox="1"/>
          <p:nvPr/>
        </p:nvSpPr>
        <p:spPr>
          <a:xfrm>
            <a:off x="1493312" y="2914559"/>
            <a:ext cx="99366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6000" dirty="0"/>
              <a:t>Inkludering handler om at vi henger opp flagg fra alle skolen nasjonaliteter?</a:t>
            </a:r>
          </a:p>
        </p:txBody>
      </p:sp>
    </p:spTree>
    <p:extLst>
      <p:ext uri="{BB962C8B-B14F-4D97-AF65-F5344CB8AC3E}">
        <p14:creationId xmlns:p14="http://schemas.microsoft.com/office/powerpoint/2010/main" val="3915225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10BD9F-6F1F-B0D9-82CB-535AE439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8365" y="775346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Inkludering handler om at alle blir invitert til møter</a:t>
            </a:r>
          </a:p>
          <a:p>
            <a:r>
              <a:rPr lang="nb-NO" dirty="0"/>
              <a:t>Inkludering handler om at vi henger opp flagg fra alle skolen nasjonaliteter</a:t>
            </a:r>
          </a:p>
          <a:p>
            <a:r>
              <a:rPr lang="nb-NO" dirty="0"/>
              <a:t>Inkludering handler om at alle elever mottar undervisning i felleskap</a:t>
            </a:r>
          </a:p>
          <a:p>
            <a:r>
              <a:rPr lang="nb-NO" dirty="0"/>
              <a:t>Inkludering handler om at alle får mulighet til å uttale seg om arbeidet med utviklingsprosjektet</a:t>
            </a:r>
          </a:p>
          <a:p>
            <a:r>
              <a:rPr lang="nb-NO" dirty="0"/>
              <a:t>Inkludering handler om at alle får samme informasjon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92BC608E-7CA6-EF40-3408-DCE2E10B4002}"/>
              </a:ext>
            </a:extLst>
          </p:cNvPr>
          <p:cNvSpPr txBox="1">
            <a:spLocks/>
          </p:cNvSpPr>
          <p:nvPr/>
        </p:nvSpPr>
        <p:spPr>
          <a:xfrm>
            <a:off x="13198365" y="4521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Inkluderings -og utviklings begrepet</a:t>
            </a:r>
            <a:endParaRPr lang="nb-NO" dirty="0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9D2BCC49-AEE6-1AB9-9790-62809EB8770A}"/>
              </a:ext>
            </a:extLst>
          </p:cNvPr>
          <p:cNvGrpSpPr/>
          <p:nvPr/>
        </p:nvGrpSpPr>
        <p:grpSpPr>
          <a:xfrm>
            <a:off x="0" y="-12085828"/>
            <a:ext cx="12192000" cy="24787826"/>
            <a:chOff x="-21021" y="27098"/>
            <a:chExt cx="12192000" cy="24787826"/>
          </a:xfrm>
        </p:grpSpPr>
        <p:pic>
          <p:nvPicPr>
            <p:cNvPr id="4" name="Picture 2" descr="Image">
              <a:extLst>
                <a:ext uri="{FF2B5EF4-FFF2-40B4-BE49-F238E27FC236}">
                  <a16:creationId xmlns:a16="http://schemas.microsoft.com/office/drawing/2014/main" id="{674213C6-2F57-05BD-779B-1D9BD0EF7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" y="27098"/>
              <a:ext cx="12192000" cy="2478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vrundet rektangel 7">
              <a:extLst>
                <a:ext uri="{FF2B5EF4-FFF2-40B4-BE49-F238E27FC236}">
                  <a16:creationId xmlns:a16="http://schemas.microsoft.com/office/drawing/2014/main" id="{C360957E-C24E-DAA1-6B5A-E210F7E72577}"/>
                </a:ext>
              </a:extLst>
            </p:cNvPr>
            <p:cNvSpPr/>
            <p:nvPr/>
          </p:nvSpPr>
          <p:spPr>
            <a:xfrm>
              <a:off x="783021" y="771032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E9B987C-2D27-E53C-39F6-D5E07998E274}"/>
                </a:ext>
              </a:extLst>
            </p:cNvPr>
            <p:cNvSpPr/>
            <p:nvPr/>
          </p:nvSpPr>
          <p:spPr>
            <a:xfrm>
              <a:off x="1008992" y="1010471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1</a:t>
              </a:r>
            </a:p>
          </p:txBody>
        </p:sp>
        <p:sp>
          <p:nvSpPr>
            <p:cNvPr id="10" name="Avrundet rektangel 9">
              <a:extLst>
                <a:ext uri="{FF2B5EF4-FFF2-40B4-BE49-F238E27FC236}">
                  <a16:creationId xmlns:a16="http://schemas.microsoft.com/office/drawing/2014/main" id="{96B7585C-96E5-3D15-26D1-BE04B033FA6A}"/>
                </a:ext>
              </a:extLst>
            </p:cNvPr>
            <p:cNvSpPr/>
            <p:nvPr/>
          </p:nvSpPr>
          <p:spPr>
            <a:xfrm>
              <a:off x="762000" y="6830902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8393AF3-4547-C46B-9BE8-17142A649789}"/>
                </a:ext>
              </a:extLst>
            </p:cNvPr>
            <p:cNvSpPr/>
            <p:nvPr/>
          </p:nvSpPr>
          <p:spPr>
            <a:xfrm>
              <a:off x="1008991" y="6949418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2</a:t>
              </a:r>
            </a:p>
          </p:txBody>
        </p:sp>
        <p:sp>
          <p:nvSpPr>
            <p:cNvPr id="12" name="Avrundet rektangel 11">
              <a:extLst>
                <a:ext uri="{FF2B5EF4-FFF2-40B4-BE49-F238E27FC236}">
                  <a16:creationId xmlns:a16="http://schemas.microsoft.com/office/drawing/2014/main" id="{78981371-6BBE-299C-FB33-155737CAA7DF}"/>
                </a:ext>
              </a:extLst>
            </p:cNvPr>
            <p:cNvSpPr/>
            <p:nvPr/>
          </p:nvSpPr>
          <p:spPr>
            <a:xfrm>
              <a:off x="762000" y="12651333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9CA9F2E-DCBA-2DF7-4580-935F0E29C9FA}"/>
                </a:ext>
              </a:extLst>
            </p:cNvPr>
            <p:cNvSpPr/>
            <p:nvPr/>
          </p:nvSpPr>
          <p:spPr>
            <a:xfrm>
              <a:off x="1008990" y="12890772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3</a:t>
              </a:r>
            </a:p>
          </p:txBody>
        </p:sp>
        <p:sp>
          <p:nvSpPr>
            <p:cNvPr id="14" name="Avrundet rektangel 13">
              <a:extLst>
                <a:ext uri="{FF2B5EF4-FFF2-40B4-BE49-F238E27FC236}">
                  <a16:creationId xmlns:a16="http://schemas.microsoft.com/office/drawing/2014/main" id="{79B27FEA-E5BA-BA04-605D-CE0BAAEDA6B7}"/>
                </a:ext>
              </a:extLst>
            </p:cNvPr>
            <p:cNvSpPr/>
            <p:nvPr/>
          </p:nvSpPr>
          <p:spPr>
            <a:xfrm>
              <a:off x="783021" y="19362188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0B39405-DEDE-401A-654E-3155339E92B6}"/>
                </a:ext>
              </a:extLst>
            </p:cNvPr>
            <p:cNvSpPr/>
            <p:nvPr/>
          </p:nvSpPr>
          <p:spPr>
            <a:xfrm>
              <a:off x="1103580" y="19663293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4</a:t>
              </a:r>
            </a:p>
          </p:txBody>
        </p:sp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58F0A71-701D-F3EA-7034-645501E5B292}"/>
              </a:ext>
            </a:extLst>
          </p:cNvPr>
          <p:cNvSpPr txBox="1"/>
          <p:nvPr/>
        </p:nvSpPr>
        <p:spPr>
          <a:xfrm>
            <a:off x="1140369" y="2329703"/>
            <a:ext cx="10515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dirty="0"/>
              <a:t>Inkludering handler om at alle elever mottar undervisning i felleskap?</a:t>
            </a:r>
          </a:p>
        </p:txBody>
      </p:sp>
    </p:spTree>
    <p:extLst>
      <p:ext uri="{BB962C8B-B14F-4D97-AF65-F5344CB8AC3E}">
        <p14:creationId xmlns:p14="http://schemas.microsoft.com/office/powerpoint/2010/main" val="2126326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10BD9F-6F1F-B0D9-82CB-535AE439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8365" y="775346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Inkludering handler om at alle blir invitert til møter</a:t>
            </a:r>
          </a:p>
          <a:p>
            <a:r>
              <a:rPr lang="nb-NO" dirty="0"/>
              <a:t>Inkludering handler om at vi henger opp flagg fra alle skolen nasjonaliteter</a:t>
            </a:r>
          </a:p>
          <a:p>
            <a:r>
              <a:rPr lang="nb-NO" dirty="0"/>
              <a:t>Inkludering handler om at alle elever mottar undervisning i felleskap</a:t>
            </a:r>
          </a:p>
          <a:p>
            <a:r>
              <a:rPr lang="nb-NO" dirty="0"/>
              <a:t>Inkludering handler om at alle får mulighet til å uttale seg om arbeidet med utviklingsprosjektet</a:t>
            </a:r>
          </a:p>
          <a:p>
            <a:r>
              <a:rPr lang="nb-NO" dirty="0"/>
              <a:t>Inkludering handler om at alle får samme informasjon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92BC608E-7CA6-EF40-3408-DCE2E10B4002}"/>
              </a:ext>
            </a:extLst>
          </p:cNvPr>
          <p:cNvSpPr txBox="1">
            <a:spLocks/>
          </p:cNvSpPr>
          <p:nvPr/>
        </p:nvSpPr>
        <p:spPr>
          <a:xfrm>
            <a:off x="13198365" y="4521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Inkluderings -og utviklings begrepet</a:t>
            </a:r>
            <a:endParaRPr lang="nb-NO" dirty="0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9D2BCC49-AEE6-1AB9-9790-62809EB8770A}"/>
              </a:ext>
            </a:extLst>
          </p:cNvPr>
          <p:cNvGrpSpPr/>
          <p:nvPr/>
        </p:nvGrpSpPr>
        <p:grpSpPr>
          <a:xfrm>
            <a:off x="0" y="-17929826"/>
            <a:ext cx="12192000" cy="24787826"/>
            <a:chOff x="-21021" y="27098"/>
            <a:chExt cx="12192000" cy="24787826"/>
          </a:xfrm>
        </p:grpSpPr>
        <p:pic>
          <p:nvPicPr>
            <p:cNvPr id="4" name="Picture 2" descr="Image">
              <a:extLst>
                <a:ext uri="{FF2B5EF4-FFF2-40B4-BE49-F238E27FC236}">
                  <a16:creationId xmlns:a16="http://schemas.microsoft.com/office/drawing/2014/main" id="{674213C6-2F57-05BD-779B-1D9BD0EF7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" y="27098"/>
              <a:ext cx="12192000" cy="2478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vrundet rektangel 7">
              <a:extLst>
                <a:ext uri="{FF2B5EF4-FFF2-40B4-BE49-F238E27FC236}">
                  <a16:creationId xmlns:a16="http://schemas.microsoft.com/office/drawing/2014/main" id="{C360957E-C24E-DAA1-6B5A-E210F7E72577}"/>
                </a:ext>
              </a:extLst>
            </p:cNvPr>
            <p:cNvSpPr/>
            <p:nvPr/>
          </p:nvSpPr>
          <p:spPr>
            <a:xfrm>
              <a:off x="783021" y="771032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E9B987C-2D27-E53C-39F6-D5E07998E274}"/>
                </a:ext>
              </a:extLst>
            </p:cNvPr>
            <p:cNvSpPr/>
            <p:nvPr/>
          </p:nvSpPr>
          <p:spPr>
            <a:xfrm>
              <a:off x="1008992" y="1010471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1</a:t>
              </a:r>
            </a:p>
          </p:txBody>
        </p:sp>
        <p:sp>
          <p:nvSpPr>
            <p:cNvPr id="10" name="Avrundet rektangel 9">
              <a:extLst>
                <a:ext uri="{FF2B5EF4-FFF2-40B4-BE49-F238E27FC236}">
                  <a16:creationId xmlns:a16="http://schemas.microsoft.com/office/drawing/2014/main" id="{96B7585C-96E5-3D15-26D1-BE04B033FA6A}"/>
                </a:ext>
              </a:extLst>
            </p:cNvPr>
            <p:cNvSpPr/>
            <p:nvPr/>
          </p:nvSpPr>
          <p:spPr>
            <a:xfrm>
              <a:off x="762000" y="6830902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8393AF3-4547-C46B-9BE8-17142A649789}"/>
                </a:ext>
              </a:extLst>
            </p:cNvPr>
            <p:cNvSpPr/>
            <p:nvPr/>
          </p:nvSpPr>
          <p:spPr>
            <a:xfrm>
              <a:off x="1008991" y="6949418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2</a:t>
              </a:r>
            </a:p>
          </p:txBody>
        </p:sp>
        <p:sp>
          <p:nvSpPr>
            <p:cNvPr id="12" name="Avrundet rektangel 11">
              <a:extLst>
                <a:ext uri="{FF2B5EF4-FFF2-40B4-BE49-F238E27FC236}">
                  <a16:creationId xmlns:a16="http://schemas.microsoft.com/office/drawing/2014/main" id="{78981371-6BBE-299C-FB33-155737CAA7DF}"/>
                </a:ext>
              </a:extLst>
            </p:cNvPr>
            <p:cNvSpPr/>
            <p:nvPr/>
          </p:nvSpPr>
          <p:spPr>
            <a:xfrm>
              <a:off x="762000" y="12651333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9CA9F2E-DCBA-2DF7-4580-935F0E29C9FA}"/>
                </a:ext>
              </a:extLst>
            </p:cNvPr>
            <p:cNvSpPr/>
            <p:nvPr/>
          </p:nvSpPr>
          <p:spPr>
            <a:xfrm>
              <a:off x="1008990" y="12890772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3</a:t>
              </a:r>
            </a:p>
          </p:txBody>
        </p:sp>
        <p:sp>
          <p:nvSpPr>
            <p:cNvPr id="14" name="Avrundet rektangel 13">
              <a:extLst>
                <a:ext uri="{FF2B5EF4-FFF2-40B4-BE49-F238E27FC236}">
                  <a16:creationId xmlns:a16="http://schemas.microsoft.com/office/drawing/2014/main" id="{79B27FEA-E5BA-BA04-605D-CE0BAAEDA6B7}"/>
                </a:ext>
              </a:extLst>
            </p:cNvPr>
            <p:cNvSpPr/>
            <p:nvPr/>
          </p:nvSpPr>
          <p:spPr>
            <a:xfrm>
              <a:off x="783021" y="19362188"/>
              <a:ext cx="10625958" cy="5076497"/>
            </a:xfrm>
            <a:prstGeom prst="roundRect">
              <a:avLst/>
            </a:prstGeom>
            <a:solidFill>
              <a:schemeClr val="bg1">
                <a:alpha val="73187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0B39405-DEDE-401A-654E-3155339E92B6}"/>
                </a:ext>
              </a:extLst>
            </p:cNvPr>
            <p:cNvSpPr/>
            <p:nvPr/>
          </p:nvSpPr>
          <p:spPr>
            <a:xfrm>
              <a:off x="1103580" y="19663293"/>
              <a:ext cx="1481959" cy="1608083"/>
            </a:xfrm>
            <a:prstGeom prst="ellipse">
              <a:avLst/>
            </a:prstGeom>
            <a:solidFill>
              <a:schemeClr val="accent1">
                <a:alpha val="3751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600" dirty="0"/>
                <a:t>4</a:t>
              </a:r>
            </a:p>
          </p:txBody>
        </p: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F16F61B-F3C2-9D48-7604-3471FE37E57B}"/>
              </a:ext>
            </a:extLst>
          </p:cNvPr>
          <p:cNvSpPr txBox="1"/>
          <p:nvPr/>
        </p:nvSpPr>
        <p:spPr>
          <a:xfrm>
            <a:off x="2606560" y="2431369"/>
            <a:ext cx="84608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000" dirty="0"/>
              <a:t>Inkludering handler om at alle får mulighet til å uttale seg om arbeidet med utviklingsprosjektet?</a:t>
            </a:r>
          </a:p>
        </p:txBody>
      </p:sp>
    </p:spTree>
    <p:extLst>
      <p:ext uri="{BB962C8B-B14F-4D97-AF65-F5344CB8AC3E}">
        <p14:creationId xmlns:p14="http://schemas.microsoft.com/office/powerpoint/2010/main" val="1520951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5B2DFB3-C07A-1AE5-F1AA-47378EB2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nb-NO" sz="4000"/>
              <a:t>Inkluderingsbegrepet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EAEE6F-8FCB-75CA-A85A-E0702A73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000" b="0" i="0" dirty="0">
                <a:effectLst/>
                <a:latin typeface="Söhne"/>
              </a:rPr>
              <a:t>Inkludering i utdanningen refererer til prinsippet om å gi alle elever en meningsfull, deltakende og tilpasset læringsopplevelse</a:t>
            </a:r>
          </a:p>
          <a:p>
            <a:pPr marL="0" indent="0">
              <a:buNone/>
            </a:pPr>
            <a:endParaRPr lang="nb-NO" sz="2000" dirty="0">
              <a:latin typeface="Söhne"/>
            </a:endParaRPr>
          </a:p>
          <a:p>
            <a:pPr marL="0" indent="0">
              <a:buNone/>
            </a:pPr>
            <a:r>
              <a:rPr lang="nb-NO" sz="2000" dirty="0">
                <a:latin typeface="Söhne"/>
              </a:rPr>
              <a:t>Differensiert undervisning</a:t>
            </a:r>
          </a:p>
          <a:p>
            <a:pPr marL="0" indent="0">
              <a:buNone/>
            </a:pPr>
            <a:r>
              <a:rPr lang="nb-NO" sz="2000" dirty="0">
                <a:latin typeface="Söhne"/>
              </a:rPr>
              <a:t>Tilgjengelighet</a:t>
            </a:r>
          </a:p>
          <a:p>
            <a:pPr marL="0" indent="0">
              <a:buNone/>
            </a:pPr>
            <a:r>
              <a:rPr lang="nb-NO" sz="2000" dirty="0">
                <a:latin typeface="Söhne"/>
              </a:rPr>
              <a:t>Støttetjenester</a:t>
            </a:r>
          </a:p>
          <a:p>
            <a:pPr marL="0" indent="0">
              <a:buNone/>
            </a:pPr>
            <a:r>
              <a:rPr lang="nb-NO" sz="2000" dirty="0" err="1">
                <a:latin typeface="Söhne"/>
              </a:rPr>
              <a:t>Mangfoldskompetanse</a:t>
            </a:r>
            <a:endParaRPr lang="nb-NO" sz="2000" dirty="0">
              <a:latin typeface="Söhne"/>
            </a:endParaRPr>
          </a:p>
          <a:p>
            <a:pPr marL="0" indent="0">
              <a:buNone/>
            </a:pPr>
            <a:r>
              <a:rPr lang="nb-NO" sz="2000" dirty="0">
                <a:latin typeface="Söhne"/>
              </a:rPr>
              <a:t>Samarbeid og deltakelse</a:t>
            </a:r>
          </a:p>
          <a:p>
            <a:pPr marL="0" indent="0">
              <a:buNone/>
            </a:pPr>
            <a:r>
              <a:rPr lang="nb-NO" sz="2000" dirty="0">
                <a:latin typeface="Söhne"/>
              </a:rPr>
              <a:t>Evaluering og tilbakemelding</a:t>
            </a:r>
            <a:endParaRPr lang="nb-NO" sz="2000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F06D5CBA-6DF3-8CF3-F14D-15EFBFE5B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13907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14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B2B24C-1FF2-01E2-D34B-7F7C4A94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13" y="623932"/>
            <a:ext cx="11787804" cy="7493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latin typeface="+mn-lt"/>
              </a:rPr>
              <a:t>Felleskapsbegrepet</a:t>
            </a:r>
            <a:br>
              <a:rPr lang="nb-NO" dirty="0"/>
            </a:br>
            <a:r>
              <a:rPr lang="nb-NO" sz="4000" i="1" dirty="0"/>
              <a:t>En gruppe, noe felles, tilhørighet, gjensidige avhengighet…konstrueres og rekonstrueres  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3B479-416C-3C03-BFE0-17D6D914D78D}"/>
              </a:ext>
            </a:extLst>
          </p:cNvPr>
          <p:cNvSpPr txBox="1"/>
          <p:nvPr/>
        </p:nvSpPr>
        <p:spPr>
          <a:xfrm>
            <a:off x="255513" y="2070679"/>
            <a:ext cx="73042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Kritisk avstand til fellesskapet…  </a:t>
            </a:r>
            <a:endParaRPr lang="en-GB" sz="2800" b="1" dirty="0"/>
          </a:p>
          <a:p>
            <a:endParaRPr lang="nb-NO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Hvilke etablerte, felles normer og verdier har vi? Er de positive? Hvilke verdier kjemper vi for?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Hvordan kommuniserer vi om vårt fellesskap?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Hvor åpne er vi? Forventer vi at andre blir mer like oss, eller er vi også åpne for forandringer?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Kan konflikt og forskjeller også være produktiv?</a:t>
            </a:r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C16995DF-AEA3-A013-0051-E467D0A7D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13907" b="-1"/>
          <a:stretch/>
        </p:blipFill>
        <p:spPr bwMode="auto">
          <a:xfrm>
            <a:off x="8229601" y="1879402"/>
            <a:ext cx="3706886" cy="4773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11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E48AEE-8FC6-68A0-6146-1177652F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2" y="1720936"/>
            <a:ext cx="10515600" cy="1325563"/>
          </a:xfrm>
        </p:spPr>
        <p:txBody>
          <a:bodyPr>
            <a:normAutofit/>
          </a:bodyPr>
          <a:lstStyle/>
          <a:p>
            <a:r>
              <a:rPr lang="nb-NO" sz="8800" b="1" dirty="0"/>
              <a:t>Bestillingen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8D462-9322-B016-A857-E9CF60F5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2" y="3429000"/>
            <a:ext cx="7556738" cy="2851030"/>
          </a:xfrm>
        </p:spPr>
        <p:txBody>
          <a:bodyPr/>
          <a:lstStyle/>
          <a:p>
            <a:r>
              <a:rPr lang="nb-NO" dirty="0"/>
              <a:t>Hvordan lede slik at alle ansatte blir involvert</a:t>
            </a:r>
          </a:p>
          <a:p>
            <a:r>
              <a:rPr lang="nb-NO" dirty="0"/>
              <a:t>Hvordan modellere inkludering for personalet</a:t>
            </a:r>
          </a:p>
          <a:p>
            <a:r>
              <a:rPr lang="nb-NO" dirty="0"/>
              <a:t>Hvordan lede ansattes sin fagkompetanse slik at de kan utøve en inkluderende praksis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90A87F8-A734-D531-C7BA-C75D9C8D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9187">
            <a:off x="6825055" y="976906"/>
            <a:ext cx="5001202" cy="2813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975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9 Animal Group Names: A List From A to Z">
            <a:extLst>
              <a:ext uri="{FF2B5EF4-FFF2-40B4-BE49-F238E27FC236}">
                <a16:creationId xmlns:a16="http://schemas.microsoft.com/office/drawing/2014/main" id="{9AE1B602-5954-4A09-FBB5-E9F0E306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44" y="1846890"/>
            <a:ext cx="4986458" cy="36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848B73A-95DC-EC58-F569-5113F8B0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93" y="333227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b="1"/>
              <a:t>Erfaringsutveksling og diskusjoner</a:t>
            </a:r>
            <a:endParaRPr lang="nb-NO" sz="54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2C761E-BB79-618E-9C3B-CB196EAF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93" y="1846890"/>
            <a:ext cx="6689651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b-NO" dirty="0"/>
              <a:t>Diskuter 4 problemstillinger </a:t>
            </a:r>
            <a:r>
              <a:rPr lang="nb-NO" dirty="0" err="1"/>
              <a:t>skolevis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2. En på gruppa skriver notater</a:t>
            </a:r>
          </a:p>
          <a:p>
            <a:pPr marL="0" indent="0">
              <a:buNone/>
            </a:pPr>
            <a:endParaRPr lang="nb-NO" dirty="0"/>
          </a:p>
          <a:p>
            <a:pPr marL="514350" indent="-514350">
              <a:buAutoNum type="arabicPeriod" startAt="3"/>
            </a:pPr>
            <a:r>
              <a:rPr lang="nb-NO" dirty="0"/>
              <a:t>Ta bildet av gruppas notater</a:t>
            </a:r>
          </a:p>
          <a:p>
            <a:pPr marL="514350" indent="-514350">
              <a:buAutoNum type="arabicPeriod" startAt="3"/>
            </a:pPr>
            <a:endParaRPr lang="nb-NO" dirty="0"/>
          </a:p>
          <a:p>
            <a:pPr marL="514350" indent="-514350">
              <a:buAutoNum type="arabicPeriod" startAt="3"/>
            </a:pPr>
            <a:r>
              <a:rPr lang="nb-NO" dirty="0"/>
              <a:t>Legg fram det du har hørt i diskusjonene for representanter fra din kommune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255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Widescreen</PresentationFormat>
  <Paragraphs>101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Söhne</vt:lpstr>
      <vt:lpstr>Office-tema</vt:lpstr>
      <vt:lpstr>Hvordan lede utviklingsarbeid der alle inkluderes?</vt:lpstr>
      <vt:lpstr>PowerPoint-presentasjon</vt:lpstr>
      <vt:lpstr>PowerPoint-presentasjon</vt:lpstr>
      <vt:lpstr>PowerPoint-presentasjon</vt:lpstr>
      <vt:lpstr>PowerPoint-presentasjon</vt:lpstr>
      <vt:lpstr>Inkluderingsbegrepet</vt:lpstr>
      <vt:lpstr>Felleskapsbegrepet En gruppe, noe felles, tilhørighet, gjensidige avhengighet…konstrueres og rekonstrueres  </vt:lpstr>
      <vt:lpstr>Bestillingen</vt:lpstr>
      <vt:lpstr>Erfaringsutveksling og diskusjoner</vt:lpstr>
      <vt:lpstr>Gruppeoppgaver (8 min pr. oppgave)</vt:lpstr>
      <vt:lpstr>Deling skole -og kommunevis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lede utviklingsarbeid der alle inkluderes?</dc:title>
  <dc:creator>Cecilie Skaalvik</dc:creator>
  <cp:lastModifiedBy>Hilde Brandegg</cp:lastModifiedBy>
  <cp:revision>6</cp:revision>
  <dcterms:created xsi:type="dcterms:W3CDTF">2023-09-01T11:47:18Z</dcterms:created>
  <dcterms:modified xsi:type="dcterms:W3CDTF">2023-09-07T06:31:38Z</dcterms:modified>
</cp:coreProperties>
</file>